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3" r:id="rId2"/>
  </p:sldIdLst>
  <p:sldSz cx="9144000" cy="6858000" type="screen4x3"/>
  <p:notesSz cx="6858000" cy="9144000"/>
  <p:custDataLst>
    <p:tags r:id="rId5"/>
  </p:custData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76"/>
    <a:srgbClr val="04009D"/>
    <a:srgbClr val="61C22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 autoAdjust="0"/>
    <p:restoredTop sz="99589" autoAdjust="0"/>
  </p:normalViewPr>
  <p:slideViewPr>
    <p:cSldViewPr>
      <p:cViewPr varScale="1">
        <p:scale>
          <a:sx n="132" d="100"/>
          <a:sy n="132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tags" Target="tags/tag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C83C01A-2D2D-6547-AFD2-935AD63A9734}" type="datetimeFigureOut">
              <a:rPr lang="hu-HU"/>
              <a:pPr>
                <a:defRPr/>
              </a:pPr>
              <a:t>17. 10. 29.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0C3B2F6-EA4E-764C-97A9-8E0982D394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1037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D61FE4-1EE6-B54E-B7DF-A86339B7079B}" type="slidenum">
              <a:rPr lang="hu-HU" sz="1200">
                <a:latin typeface="Calibri" charset="0"/>
                <a:cs typeface="Arial" charset="0"/>
              </a:rPr>
              <a:pPr eaLnBrk="1" hangingPunct="1"/>
              <a:t>1</a:t>
            </a:fld>
            <a:endParaRPr lang="hu-HU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170E-7859-E543-9214-7446BFE28597}" type="datetimeFigureOut">
              <a:rPr lang="hu-HU"/>
              <a:pPr>
                <a:defRPr/>
              </a:pPr>
              <a:t>17. 10. 29.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53DAB-E745-3846-8D8D-B33674FAC9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91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2460-C38A-764D-B31B-2C748F5C6E76}" type="datetimeFigureOut">
              <a:rPr lang="hu-HU"/>
              <a:pPr>
                <a:defRPr/>
              </a:pPr>
              <a:t>17. 10. 29.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51EAF-509E-A742-A45C-5DE9EAAD54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923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AA3A4-4A4B-C84A-9B79-8AD1CD172F73}" type="datetimeFigureOut">
              <a:rPr lang="hu-HU"/>
              <a:pPr>
                <a:defRPr/>
              </a:pPr>
              <a:t>17. 10. 29.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120AA-4D70-4C44-A318-46FA735D1D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7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9A6D7-0EDA-EE4F-B743-B406C1C5B716}" type="datetimeFigureOut">
              <a:rPr lang="hu-HU"/>
              <a:pPr>
                <a:defRPr/>
              </a:pPr>
              <a:t>17. 10. 29.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E619-DE48-8740-803B-EEC2F40CFE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93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62F6B-B1DD-E14A-953A-F276655C8B88}" type="datetimeFigureOut">
              <a:rPr lang="hu-HU"/>
              <a:pPr>
                <a:defRPr/>
              </a:pPr>
              <a:t>17. 10. 29.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D56C-C076-2C4F-BD8B-FBA6DB6988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917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CEF48-D4F1-2E40-A539-6D45BF78C6F3}" type="datetimeFigureOut">
              <a:rPr lang="hu-HU"/>
              <a:pPr>
                <a:defRPr/>
              </a:pPr>
              <a:t>17. 10. 29.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65E5-B52A-CF49-8B2B-0F6A23EFA2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9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906B-14A3-7144-8195-A8C4E1D1F611}" type="datetimeFigureOut">
              <a:rPr lang="hu-HU"/>
              <a:pPr>
                <a:defRPr/>
              </a:pPr>
              <a:t>17. 10. 29.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98ED-CB72-E445-85C3-1C25522115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093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73984-F6A7-3F44-AD76-3E5534A30DAC}" type="datetimeFigureOut">
              <a:rPr lang="hu-HU"/>
              <a:pPr>
                <a:defRPr/>
              </a:pPr>
              <a:t>17. 10. 29.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7BD44-AFAF-BD44-A730-A7F7D1DFC3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98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57512-E921-1C49-82F9-2A529EF126FE}" type="datetimeFigureOut">
              <a:rPr lang="hu-HU"/>
              <a:pPr>
                <a:defRPr/>
              </a:pPr>
              <a:t>17. 10. 29.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F303-2BB3-BD42-B149-66A25BABC9A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154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7CC6-76AA-FD43-94A9-7D6A01900970}" type="datetimeFigureOut">
              <a:rPr lang="hu-HU"/>
              <a:pPr>
                <a:defRPr/>
              </a:pPr>
              <a:t>17. 10. 29.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39CF-7B44-9C40-92D4-E1761A08D0E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735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0D40-4121-174E-9865-6F7549D91BC0}" type="datetimeFigureOut">
              <a:rPr lang="hu-HU"/>
              <a:pPr>
                <a:defRPr/>
              </a:pPr>
              <a:t>17. 10. 29.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650C-087E-6345-B9AA-E247F04F08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40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E2DE4E2-CBD4-FA4D-8639-5B94822C0CD2}" type="datetimeFigureOut">
              <a:rPr lang="hu-HU"/>
              <a:pPr>
                <a:defRPr/>
              </a:pPr>
              <a:t>17. 10. 29.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895A07A-CB5F-404D-B31A-0CEF587B59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g"/><Relationship Id="rId12" Type="http://schemas.openxmlformats.org/officeDocument/2006/relationships/image" Target="../media/image10.png"/><Relationship Id="rId13" Type="http://schemas.openxmlformats.org/officeDocument/2006/relationships/image" Target="../media/image11.jpeg"/><Relationship Id="rId14" Type="http://schemas.openxmlformats.org/officeDocument/2006/relationships/image" Target="../media/image12.jpg"/><Relationship Id="rId15" Type="http://schemas.openxmlformats.org/officeDocument/2006/relationships/image" Target="../media/image13.jp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3"/>
          <p:cNvGrpSpPr>
            <a:grpSpLocks/>
          </p:cNvGrpSpPr>
          <p:nvPr/>
        </p:nvGrpSpPr>
        <p:grpSpPr bwMode="auto">
          <a:xfrm>
            <a:off x="0" y="4690"/>
            <a:ext cx="9144000" cy="2200174"/>
            <a:chOff x="0" y="0"/>
            <a:chExt cx="9157061" cy="2060848"/>
          </a:xfrm>
          <a:solidFill>
            <a:srgbClr val="04009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grpSpPr>
        <p:grpSp>
          <p:nvGrpSpPr>
            <p:cNvPr id="14342" name="Group 12"/>
            <p:cNvGrpSpPr>
              <a:grpSpLocks/>
            </p:cNvGrpSpPr>
            <p:nvPr/>
          </p:nvGrpSpPr>
          <p:grpSpPr bwMode="auto">
            <a:xfrm>
              <a:off x="0" y="0"/>
              <a:ext cx="9157061" cy="2060848"/>
              <a:chOff x="0" y="0"/>
              <a:chExt cx="9157061" cy="2060848"/>
            </a:xfrm>
            <a:grpFill/>
          </p:grpSpPr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9157061" cy="965760"/>
              </a:xfrm>
              <a:prstGeom prst="rect">
                <a:avLst/>
              </a:prstGeom>
              <a:solidFill>
                <a:srgbClr val="000376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>
                <a:spAutoFit/>
              </a:bodyPr>
              <a:lstStyle/>
              <a:p>
                <a:pPr marL="363538">
                  <a:defRPr/>
                </a:pPr>
                <a:endParaRPr lang="hu-HU" sz="900" b="1" dirty="0">
                  <a:solidFill>
                    <a:schemeClr val="bg1"/>
                  </a:solidFill>
                  <a:latin typeface="Arial Narrow" pitchFamily="34" charset="0"/>
                </a:endParaRPr>
              </a:p>
              <a:p>
                <a:pPr marL="180975" algn="ctr">
                  <a:defRPr/>
                </a:pPr>
                <a:r>
                  <a:rPr lang="hu-HU" sz="4000" b="1" dirty="0" smtClean="0">
                    <a:solidFill>
                      <a:srgbClr val="FFFF00"/>
                    </a:solidFill>
                    <a:latin typeface="Arial Black"/>
                    <a:cs typeface="Arial Black"/>
                  </a:rPr>
                  <a:t>Politikatudományi Tanszék</a:t>
                </a:r>
              </a:p>
              <a:p>
                <a:pPr marL="180975">
                  <a:defRPr/>
                </a:pPr>
                <a:endParaRPr lang="hu-HU" sz="1200" b="1" dirty="0" smtClean="0">
                  <a:solidFill>
                    <a:srgbClr val="FFFF00"/>
                  </a:solidFill>
                  <a:latin typeface="Arial Black"/>
                  <a:cs typeface="Arial Black"/>
                </a:endParaRPr>
              </a:p>
            </p:txBody>
          </p:sp>
          <p:pic>
            <p:nvPicPr>
              <p:cNvPr id="14345" name="Picture 3" descr="fejlec_4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9089" b="36945"/>
              <a:stretch>
                <a:fillRect/>
              </a:stretch>
            </p:blipFill>
            <p:spPr bwMode="auto">
              <a:xfrm>
                <a:off x="4711701" y="836712"/>
                <a:ext cx="4432299" cy="122413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43" name="Picture 6" descr="fejlec_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712"/>
              <a:ext cx="4716016" cy="1224136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TextBox 15"/>
          <p:cNvSpPr txBox="1">
            <a:spLocks noChangeArrowheads="1"/>
          </p:cNvSpPr>
          <p:nvPr/>
        </p:nvSpPr>
        <p:spPr bwMode="auto">
          <a:xfrm>
            <a:off x="5508104" y="1988840"/>
            <a:ext cx="3528392" cy="688650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84000">
                <a:srgbClr val="000090"/>
              </a:gs>
            </a:gsLst>
            <a:lin ang="0" scaled="1"/>
            <a:tileRect/>
          </a:gra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hu-HU"/>
            </a:defPPr>
            <a:lvl1pPr eaLnBrk="0" hangingPunct="0">
              <a:defRPr sz="1600" b="1" u="sng">
                <a:solidFill>
                  <a:schemeClr val="bg1"/>
                </a:solidFill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sz="1800" u="none" dirty="0" err="1">
                <a:latin typeface="Arial Narrow"/>
                <a:cs typeface="Arial Narrow"/>
              </a:rPr>
              <a:t>Milyen</a:t>
            </a:r>
            <a:r>
              <a:rPr lang="en-US" sz="1800" u="none" dirty="0">
                <a:latin typeface="Arial Narrow"/>
                <a:cs typeface="Arial Narrow"/>
              </a:rPr>
              <a:t> </a:t>
            </a:r>
            <a:r>
              <a:rPr lang="en-US" sz="1800" u="none" dirty="0" err="1">
                <a:latin typeface="Arial Narrow"/>
                <a:cs typeface="Arial Narrow"/>
              </a:rPr>
              <a:t>lehetőségeket</a:t>
            </a:r>
            <a:r>
              <a:rPr lang="en-US" sz="1800" u="none" dirty="0">
                <a:latin typeface="Arial Narrow"/>
                <a:cs typeface="Arial Narrow"/>
              </a:rPr>
              <a:t> </a:t>
            </a:r>
            <a:r>
              <a:rPr lang="en-US" sz="1800" u="none" dirty="0" err="1">
                <a:latin typeface="Arial Narrow"/>
                <a:cs typeface="Arial Narrow"/>
              </a:rPr>
              <a:t>kínál</a:t>
            </a:r>
            <a:r>
              <a:rPr lang="en-US" sz="1800" u="none" dirty="0">
                <a:latin typeface="Arial Narrow"/>
                <a:cs typeface="Arial Narrow"/>
              </a:rPr>
              <a:t> a DE </a:t>
            </a:r>
            <a:r>
              <a:rPr lang="en-US" u="none" dirty="0" err="1">
                <a:solidFill>
                  <a:srgbClr val="FFFF00"/>
                </a:solidFill>
                <a:latin typeface="Arial Black"/>
                <a:cs typeface="Arial Black"/>
              </a:rPr>
              <a:t>Politikatudományi</a:t>
            </a:r>
            <a:r>
              <a:rPr lang="en-US" u="none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en-US" u="none" dirty="0" err="1">
                <a:solidFill>
                  <a:srgbClr val="FFFF00"/>
                </a:solidFill>
                <a:latin typeface="Arial Black"/>
                <a:cs typeface="Arial Black"/>
              </a:rPr>
              <a:t>Tanszéke</a:t>
            </a:r>
            <a:r>
              <a:rPr lang="en-US" sz="1800" u="none" dirty="0" smtClean="0">
                <a:solidFill>
                  <a:srgbClr val="FFFF00"/>
                </a:solidFill>
                <a:latin typeface="Arial Narrow"/>
                <a:cs typeface="Arial Narrow"/>
              </a:rPr>
              <a:t>?</a:t>
            </a:r>
          </a:p>
          <a:p>
            <a:pPr>
              <a:lnSpc>
                <a:spcPct val="90000"/>
              </a:lnSpc>
            </a:pPr>
            <a:endParaRPr lang="en-US" sz="300" u="none" dirty="0">
              <a:solidFill>
                <a:srgbClr val="FFFF00"/>
              </a:solidFill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107504" y="1916832"/>
            <a:ext cx="3312368" cy="747897"/>
          </a:xfrm>
          <a:prstGeom prst="rect">
            <a:avLst/>
          </a:prstGeom>
          <a:gradFill flip="none" rotWithShape="1">
            <a:gsLst>
              <a:gs pos="100000">
                <a:srgbClr val="0000FF"/>
              </a:gs>
              <a:gs pos="58000">
                <a:srgbClr val="000090"/>
              </a:gs>
            </a:gsLst>
            <a:lin ang="0" scaled="1"/>
            <a:tileRect/>
          </a:gradFill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600" b="1" dirty="0" err="1">
                <a:solidFill>
                  <a:schemeClr val="bg1"/>
                </a:solidFill>
                <a:latin typeface="Arial Narrow"/>
                <a:cs typeface="Arial Narrow"/>
              </a:rPr>
              <a:t>Milyen</a:t>
            </a:r>
            <a:r>
              <a:rPr lang="en-US" sz="16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 Narrow"/>
                <a:cs typeface="Arial Narrow"/>
              </a:rPr>
              <a:t>tantárgyakat</a:t>
            </a:r>
            <a:r>
              <a:rPr lang="en-US" sz="16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600" b="1" dirty="0" err="1">
                <a:solidFill>
                  <a:schemeClr val="bg1"/>
                </a:solidFill>
                <a:latin typeface="Arial Narrow"/>
                <a:cs typeface="Arial Narrow"/>
              </a:rPr>
              <a:t>lehet</a:t>
            </a:r>
            <a:r>
              <a:rPr lang="en-US" sz="16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tanulni</a:t>
            </a:r>
            <a:r>
              <a:rPr lang="en-US" sz="18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endParaRPr lang="en-US" sz="1800" b="1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err="1" smtClean="0">
                <a:solidFill>
                  <a:srgbClr val="FFFF00"/>
                </a:solidFill>
                <a:latin typeface="Arial Black"/>
                <a:cs typeface="Arial Black"/>
              </a:rPr>
              <a:t>politikatudományok</a:t>
            </a:r>
            <a:r>
              <a:rPr lang="en-US" sz="1600" b="1" dirty="0" smtClean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latin typeface="Arial Black"/>
                <a:cs typeface="Arial Black"/>
              </a:rPr>
              <a:t>szakon</a:t>
            </a:r>
            <a:r>
              <a:rPr lang="en-US" sz="1400" b="1" dirty="0" smtClean="0">
                <a:solidFill>
                  <a:srgbClr val="FFFF00"/>
                </a:solidFill>
                <a:latin typeface="Arial Black"/>
                <a:cs typeface="Arial Black"/>
              </a:rPr>
              <a:t>?</a:t>
            </a:r>
            <a:endParaRPr lang="en-US" sz="1400" b="1" dirty="0">
              <a:solidFill>
                <a:srgbClr val="FFFF00"/>
              </a:solidFill>
              <a:latin typeface="Arial Black"/>
              <a:cs typeface="Arial Black"/>
            </a:endParaRPr>
          </a:p>
          <a:p>
            <a:pPr>
              <a:defRPr/>
            </a:pPr>
            <a:endParaRPr lang="hu-HU" sz="100" dirty="0">
              <a:solidFill>
                <a:schemeClr val="bg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347864" y="1844824"/>
            <a:ext cx="2033962" cy="4896544"/>
            <a:chOff x="3347864" y="1844824"/>
            <a:chExt cx="2033962" cy="4896544"/>
          </a:xfrm>
        </p:grpSpPr>
        <p:grpSp>
          <p:nvGrpSpPr>
            <p:cNvPr id="28" name="Group 27"/>
            <p:cNvGrpSpPr/>
            <p:nvPr/>
          </p:nvGrpSpPr>
          <p:grpSpPr>
            <a:xfrm>
              <a:off x="3347864" y="1844824"/>
              <a:ext cx="2033962" cy="3992259"/>
              <a:chOff x="9612560" y="-1035496"/>
              <a:chExt cx="2033962" cy="3992259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9612560" y="-1035496"/>
                <a:ext cx="2033962" cy="2834666"/>
                <a:chOff x="5868144" y="-2475655"/>
                <a:chExt cx="2033962" cy="2834666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868144" y="-2475655"/>
                  <a:ext cx="2033962" cy="1658554"/>
                  <a:chOff x="3474029" y="2205842"/>
                  <a:chExt cx="1907907" cy="1636027"/>
                </a:xfrm>
              </p:grpSpPr>
              <p:pic>
                <p:nvPicPr>
                  <p:cNvPr id="6" name="Picture 5" descr="bolsas-erasmus.jpg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4045"/>
                  <a:stretch/>
                </p:blipFill>
                <p:spPr>
                  <a:xfrm>
                    <a:off x="3609120" y="2489962"/>
                    <a:ext cx="1772816" cy="1351907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pic>
                <p:nvPicPr>
                  <p:cNvPr id="5" name="Picture 4" descr="images-4.jpeg"/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74029" y="2205842"/>
                    <a:ext cx="619165" cy="710300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</p:pic>
            </p:grpSp>
            <p:pic>
              <p:nvPicPr>
                <p:cNvPr id="20" name="Picture 19" descr="2013-05-12_174329.jpg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7" t="6397" b="4510"/>
                <a:stretch/>
              </p:blipFill>
              <p:spPr>
                <a:xfrm>
                  <a:off x="6012160" y="-963488"/>
                  <a:ext cx="1872208" cy="1322499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27" name="Picture 26" descr="image.jpeg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" r="18163" b="3480"/>
              <a:stretch/>
            </p:blipFill>
            <p:spPr>
              <a:xfrm>
                <a:off x="9756576" y="1700808"/>
                <a:ext cx="1872208" cy="125595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6" name="Picture 25" descr="unife_grande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6576" y="1196752"/>
                <a:ext cx="720080" cy="117787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29" name="Picture 28" descr="DGJVvlJWAAAQFSf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5733256"/>
              <a:ext cx="1872208" cy="1008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508104" y="2708920"/>
            <a:ext cx="3528392" cy="3024336"/>
          </a:xfrm>
          <a:blipFill rotWithShape="1">
            <a:blip r:embed="rId12"/>
            <a:tile tx="0" ty="0" sx="100000" sy="100000" flip="none" algn="tl"/>
          </a:blip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en-US" sz="1500" b="1" dirty="0" err="1">
                <a:solidFill>
                  <a:srgbClr val="CC0000"/>
                </a:solidFill>
                <a:latin typeface="Arial Black"/>
                <a:cs typeface="Arial Black"/>
              </a:rPr>
              <a:t>Ö</a:t>
            </a:r>
            <a:r>
              <a:rPr lang="en-US" sz="1500" b="1" dirty="0" err="1" smtClean="0">
                <a:solidFill>
                  <a:srgbClr val="CC0000"/>
                </a:solidFill>
                <a:latin typeface="Arial Black"/>
                <a:cs typeface="Arial Black"/>
              </a:rPr>
              <a:t>sztöndíjas</a:t>
            </a:r>
            <a:r>
              <a:rPr lang="en-US" sz="1500" b="1" dirty="0" smtClean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lang="en-US" sz="1500" b="1" dirty="0" err="1" smtClean="0">
                <a:solidFill>
                  <a:srgbClr val="CC0000"/>
                </a:solidFill>
                <a:latin typeface="Arial Black"/>
                <a:cs typeface="Arial Black"/>
              </a:rPr>
              <a:t>képzéseket</a:t>
            </a:r>
            <a:r>
              <a:rPr lang="en-US" sz="1500" b="1" dirty="0" smtClean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lang="en-US" sz="1500" b="1" dirty="0" err="1">
                <a:solidFill>
                  <a:srgbClr val="CC0000"/>
                </a:solidFill>
                <a:latin typeface="Arial Black"/>
                <a:cs typeface="Arial Black"/>
              </a:rPr>
              <a:t>külföldi</a:t>
            </a:r>
            <a:r>
              <a:rPr lang="en-US" sz="1500" b="1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lang="en-US" sz="1500" b="1" dirty="0" err="1">
                <a:solidFill>
                  <a:srgbClr val="CC0000"/>
                </a:solidFill>
                <a:latin typeface="Arial Black"/>
                <a:cs typeface="Arial Black"/>
              </a:rPr>
              <a:t>egyetemeken</a:t>
            </a:r>
            <a:r>
              <a:rPr lang="en-US" sz="1500" b="1" dirty="0">
                <a:solidFill>
                  <a:srgbClr val="CC0000"/>
                </a:solidFill>
                <a:latin typeface="Arial Black"/>
                <a:cs typeface="Arial Black"/>
              </a:rPr>
              <a:t>:</a:t>
            </a:r>
          </a:p>
          <a:p>
            <a:pPr algn="l">
              <a:spcBef>
                <a:spcPct val="0"/>
              </a:spcBef>
              <a:defRPr/>
            </a:pPr>
            <a:endParaRPr lang="en-US" sz="100" dirty="0">
              <a:solidFill>
                <a:srgbClr val="000000"/>
              </a:solidFill>
              <a:latin typeface="Calibri" charset="0"/>
            </a:endParaRPr>
          </a:p>
          <a:p>
            <a:pPr algn="l">
              <a:spcBef>
                <a:spcPct val="0"/>
              </a:spcBef>
              <a:defRPr/>
            </a:pPr>
            <a:endParaRPr lang="en-US" sz="1000" b="1" i="1" dirty="0">
              <a:solidFill>
                <a:srgbClr val="000090"/>
              </a:solidFill>
              <a:latin typeface="Calibri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en-US" sz="1800" b="1" i="1" dirty="0" err="1">
                <a:solidFill>
                  <a:srgbClr val="0000FF"/>
                </a:solidFill>
                <a:latin typeface="Calibri" charset="0"/>
              </a:rPr>
              <a:t>Németországban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: </a:t>
            </a:r>
            <a:endParaRPr lang="en-US" sz="1600" dirty="0" smtClean="0">
              <a:solidFill>
                <a:srgbClr val="000000"/>
              </a:solidFill>
              <a:latin typeface="Calibri" charset="0"/>
            </a:endParaRPr>
          </a:p>
          <a:p>
            <a:pPr algn="l">
              <a:spcBef>
                <a:spcPct val="0"/>
              </a:spcBef>
              <a:defRPr/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marL="1320800" lvl="1" algn="l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Magdeburgi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Egyetemen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1320800" lvl="1" algn="l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Marburgi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Egyetemen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1320800" lvl="1" algn="l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Chemnitzi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Egyetemen</a:t>
            </a:r>
            <a:endParaRPr lang="en-US" sz="16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1320800" lvl="1" algn="l">
              <a:spcBef>
                <a:spcPct val="0"/>
              </a:spcBef>
              <a:defRPr/>
            </a:pP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l">
              <a:spcBef>
                <a:spcPct val="0"/>
              </a:spcBef>
              <a:defRPr/>
            </a:pPr>
            <a:r>
              <a:rPr lang="en-US" sz="1800" b="1" i="1" dirty="0" err="1">
                <a:solidFill>
                  <a:srgbClr val="0000FF"/>
                </a:solidFill>
                <a:latin typeface="Calibri" charset="0"/>
              </a:rPr>
              <a:t>Olaszországban</a:t>
            </a:r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: </a:t>
            </a:r>
          </a:p>
          <a:p>
            <a:pPr marL="1320800" lvl="1" algn="l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Ferrarai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Egyetemen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1320800" lvl="1" algn="l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Római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Egyetemen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5508104" y="3356992"/>
            <a:ext cx="3519234" cy="2808312"/>
          </a:xfrm>
          <a:prstGeom prst="rect">
            <a:avLst/>
          </a:prstGeom>
          <a:blipFill rotWithShape="1">
            <a:blip r:embed="rId12"/>
            <a:tile tx="0" ty="0" sx="100000" sy="100000" flip="none" algn="tl"/>
          </a:blipFill>
          <a:ln>
            <a:solidFill>
              <a:srgbClr val="0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sz="1500" b="1" dirty="0" err="1">
                <a:solidFill>
                  <a:srgbClr val="CC0000"/>
                </a:solidFill>
                <a:latin typeface="Arial Black"/>
                <a:cs typeface="Arial Black"/>
              </a:rPr>
              <a:t>Szakmai</a:t>
            </a:r>
            <a:r>
              <a:rPr lang="en-US" sz="1500" b="1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lang="en-US" sz="1500" b="1" dirty="0" err="1" smtClean="0">
                <a:solidFill>
                  <a:srgbClr val="CC0000"/>
                </a:solidFill>
                <a:latin typeface="Arial Black"/>
                <a:cs typeface="Arial Black"/>
              </a:rPr>
              <a:t>tanulmányutakat</a:t>
            </a:r>
            <a:r>
              <a:rPr lang="en-US" sz="1500" b="1" dirty="0" smtClean="0">
                <a:solidFill>
                  <a:srgbClr val="CC0000"/>
                </a:solidFill>
                <a:latin typeface="Arial Black"/>
                <a:cs typeface="Arial Black"/>
              </a:rPr>
              <a:t>:</a:t>
            </a:r>
            <a:endParaRPr lang="en-US" sz="1500" b="1" dirty="0">
              <a:solidFill>
                <a:srgbClr val="CC0000"/>
              </a:solidFill>
              <a:latin typeface="Arial Black"/>
              <a:cs typeface="Arial Black"/>
            </a:endParaRPr>
          </a:p>
          <a:p>
            <a:pPr algn="l">
              <a:spcBef>
                <a:spcPct val="0"/>
              </a:spcBef>
              <a:defRPr/>
            </a:pPr>
            <a:endParaRPr lang="en-US" sz="100" dirty="0" smtClean="0">
              <a:solidFill>
                <a:srgbClr val="000000"/>
              </a:solidFill>
              <a:latin typeface="Calibri" charset="0"/>
            </a:endParaRPr>
          </a:p>
          <a:p>
            <a:pPr algn="l">
              <a:spcBef>
                <a:spcPct val="0"/>
              </a:spcBef>
              <a:defRPr/>
            </a:pPr>
            <a:endParaRPr lang="en-US" sz="700" b="1" i="1" dirty="0" smtClean="0">
              <a:solidFill>
                <a:srgbClr val="000090"/>
              </a:solidFill>
              <a:latin typeface="Calibri" charset="0"/>
            </a:endParaRPr>
          </a:p>
          <a:p>
            <a:pPr algn="l">
              <a:spcBef>
                <a:spcPct val="0"/>
              </a:spcBef>
              <a:defRPr/>
            </a:pPr>
            <a:r>
              <a:rPr lang="en-US" sz="1800" b="1" i="1" dirty="0" err="1" smtClean="0">
                <a:solidFill>
                  <a:srgbClr val="0000FF"/>
                </a:solidFill>
                <a:latin typeface="Calibri" charset="0"/>
              </a:rPr>
              <a:t>Brüsszelbe</a:t>
            </a:r>
            <a:r>
              <a:rPr lang="en-US" sz="1800" dirty="0" smtClean="0">
                <a:solidFill>
                  <a:srgbClr val="000000"/>
                </a:solidFill>
                <a:latin typeface="Calibri" charset="0"/>
              </a:rPr>
              <a:t>: </a:t>
            </a:r>
          </a:p>
          <a:p>
            <a:pPr marL="990600" indent="-185738" algn="l">
              <a:spcBef>
                <a:spcPct val="0"/>
              </a:spcBef>
              <a:buFont typeface="Arial"/>
              <a:buChar char="•"/>
              <a:defRPr/>
            </a:pP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az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Európai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Bizottsághoz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990600" indent="-185738" algn="l">
              <a:spcBef>
                <a:spcPct val="0"/>
              </a:spcBef>
              <a:buFont typeface="Arial"/>
              <a:buChar char="•"/>
              <a:defRPr/>
            </a:pP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az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Európai</a:t>
            </a:r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 Narrow"/>
                <a:cs typeface="Arial Narrow"/>
              </a:rPr>
              <a:t>Parlamenthez</a:t>
            </a:r>
            <a:r>
              <a:rPr lang="en-US" sz="1600" b="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</a:p>
          <a:p>
            <a:pPr marL="3175" algn="l">
              <a:spcBef>
                <a:spcPct val="0"/>
              </a:spcBef>
              <a:defRPr/>
            </a:pPr>
            <a:endParaRPr lang="en-US" sz="700" b="1" i="1" dirty="0" smtClean="0">
              <a:solidFill>
                <a:srgbClr val="0000FF"/>
              </a:solidFill>
              <a:latin typeface="Calibri" charset="0"/>
            </a:endParaRPr>
          </a:p>
          <a:p>
            <a:pPr marL="3175" algn="l">
              <a:spcBef>
                <a:spcPct val="0"/>
              </a:spcBef>
              <a:defRPr/>
            </a:pPr>
            <a:r>
              <a:rPr lang="en-US" sz="1800" b="1" i="1" dirty="0" err="1" smtClean="0">
                <a:solidFill>
                  <a:srgbClr val="0000FF"/>
                </a:solidFill>
                <a:latin typeface="Calibri" charset="0"/>
              </a:rPr>
              <a:t>Bécsbe</a:t>
            </a:r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: </a:t>
            </a:r>
          </a:p>
          <a:p>
            <a:pPr marL="990600" indent="-185738" algn="l">
              <a:spcBef>
                <a:spcPct val="0"/>
              </a:spcBef>
              <a:buFont typeface="Arial"/>
              <a:buChar char="•"/>
              <a:defRPr/>
            </a:pPr>
            <a:r>
              <a:rPr lang="en-US" sz="1600" b="1" dirty="0" err="1">
                <a:solidFill>
                  <a:srgbClr val="000000"/>
                </a:solidFill>
                <a:latin typeface="Arial Narrow"/>
                <a:cs typeface="Arial Narrow"/>
              </a:rPr>
              <a:t>az</a:t>
            </a:r>
            <a:r>
              <a:rPr lang="en-US" sz="1600" b="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 Narrow"/>
                <a:cs typeface="Arial Narrow"/>
              </a:rPr>
              <a:t>Osztrák</a:t>
            </a:r>
            <a:r>
              <a:rPr lang="en-US" sz="1600" b="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 Narrow"/>
                <a:cs typeface="Arial Narrow"/>
              </a:rPr>
              <a:t>Parlamenthez</a:t>
            </a:r>
            <a:r>
              <a:rPr lang="en-US" sz="1600" b="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0" lvl="1" algn="l">
              <a:spcBef>
                <a:spcPct val="0"/>
              </a:spcBef>
              <a:defRPr/>
            </a:pPr>
            <a:endParaRPr lang="en-US" sz="900" b="1" i="1" dirty="0" smtClean="0">
              <a:solidFill>
                <a:srgbClr val="0000FF"/>
              </a:solidFill>
              <a:latin typeface="Calibri" charset="0"/>
              <a:cs typeface="ＭＳ Ｐゴシック" charset="0"/>
            </a:endParaRPr>
          </a:p>
          <a:p>
            <a:pPr marL="0" lvl="1" algn="l">
              <a:spcBef>
                <a:spcPct val="0"/>
              </a:spcBef>
              <a:defRPr/>
            </a:pPr>
            <a:r>
              <a:rPr lang="en-US" sz="1800" b="1" i="1" dirty="0" err="1" smtClean="0">
                <a:solidFill>
                  <a:srgbClr val="0000FF"/>
                </a:solidFill>
                <a:latin typeface="Calibri" charset="0"/>
                <a:cs typeface="ＭＳ Ｐゴシック" charset="0"/>
              </a:rPr>
              <a:t>Budapestre</a:t>
            </a:r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: </a:t>
            </a:r>
          </a:p>
          <a:p>
            <a:pPr marL="990600" indent="-185738" algn="l">
              <a:spcBef>
                <a:spcPct val="0"/>
              </a:spcBef>
              <a:buFont typeface="Arial"/>
              <a:buChar char="•"/>
              <a:defRPr/>
            </a:pPr>
            <a:r>
              <a:rPr lang="en-US" sz="1600" b="1" dirty="0" err="1">
                <a:solidFill>
                  <a:srgbClr val="000000"/>
                </a:solidFill>
                <a:latin typeface="Arial Narrow"/>
                <a:cs typeface="Arial Narrow"/>
              </a:rPr>
              <a:t>az</a:t>
            </a:r>
            <a:r>
              <a:rPr lang="en-US" sz="1600" b="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 Narrow"/>
                <a:cs typeface="Arial Narrow"/>
              </a:rPr>
              <a:t>Országgyűléshez</a:t>
            </a:r>
            <a:r>
              <a:rPr lang="en-US" sz="1600" b="1" dirty="0">
                <a:solidFill>
                  <a:srgbClr val="000000"/>
                </a:solidFill>
                <a:latin typeface="Arial Narrow"/>
                <a:cs typeface="Arial Narrow"/>
              </a:rPr>
              <a:t>,</a:t>
            </a:r>
          </a:p>
          <a:p>
            <a:pPr marL="990600" indent="-185738" algn="l">
              <a:spcBef>
                <a:spcPct val="0"/>
              </a:spcBef>
              <a:buFont typeface="Arial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Arial Narrow"/>
                <a:cs typeface="Arial Narrow"/>
              </a:rPr>
              <a:t>a </a:t>
            </a:r>
            <a:r>
              <a:rPr lang="en-US" sz="1600" b="1" dirty="0" err="1">
                <a:solidFill>
                  <a:srgbClr val="000000"/>
                </a:solidFill>
                <a:latin typeface="Arial Narrow"/>
                <a:cs typeface="Arial Narrow"/>
              </a:rPr>
              <a:t>Képviselői</a:t>
            </a:r>
            <a:r>
              <a:rPr lang="en-US" sz="1600" b="1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 Narrow"/>
                <a:cs typeface="Arial Narrow"/>
              </a:rPr>
              <a:t>Irodaházhoz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780928"/>
            <a:ext cx="3312368" cy="3939540"/>
          </a:xfrm>
          <a:prstGeom prst="rect">
            <a:avLst/>
          </a:prstGeom>
          <a:blipFill rotWithShape="1">
            <a:blip r:embed="rId12"/>
            <a:tile tx="0" ty="0" sx="100000" sy="100000" flip="none" algn="tl"/>
          </a:blipFill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rgbClr val="CC0000"/>
                </a:solidFill>
                <a:latin typeface="Arial Black"/>
                <a:cs typeface="Arial Black"/>
              </a:rPr>
              <a:t>T</a:t>
            </a:r>
            <a:r>
              <a:rPr lang="en-US" sz="1500" b="1" dirty="0" err="1" smtClean="0">
                <a:solidFill>
                  <a:srgbClr val="CC0000"/>
                </a:solidFill>
                <a:latin typeface="Arial Black"/>
                <a:cs typeface="Arial Black"/>
              </a:rPr>
              <a:t>ársadalomtudományi</a:t>
            </a:r>
            <a:r>
              <a:rPr lang="en-US" sz="1500" b="1" dirty="0" smtClean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lang="en-US" sz="1500" b="1" dirty="0" err="1">
                <a:solidFill>
                  <a:srgbClr val="CC0000"/>
                </a:solidFill>
                <a:latin typeface="Arial Black"/>
                <a:cs typeface="Arial Black"/>
              </a:rPr>
              <a:t>alapismereteket</a:t>
            </a:r>
            <a:r>
              <a:rPr lang="en-US" sz="1500" b="1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endParaRPr lang="en-US" sz="1500" b="1" dirty="0" smtClean="0">
              <a:solidFill>
                <a:srgbClr val="CC0000"/>
              </a:solidFill>
              <a:latin typeface="Arial Black"/>
              <a:cs typeface="Arial Black"/>
            </a:endParaRPr>
          </a:p>
          <a:p>
            <a:endParaRPr lang="en-US" sz="400" b="1" u="sng" dirty="0">
              <a:solidFill>
                <a:srgbClr val="CC0000"/>
              </a:solidFill>
              <a:latin typeface="Arial Black"/>
              <a:cs typeface="Arial Black"/>
            </a:endParaRPr>
          </a:p>
          <a:p>
            <a:r>
              <a:rPr lang="en-US" sz="1400" b="1" i="1" dirty="0" smtClean="0">
                <a:latin typeface="Arial Narrow"/>
                <a:cs typeface="Arial Narrow"/>
              </a:rPr>
              <a:t>(pl. </a:t>
            </a:r>
            <a:r>
              <a:rPr lang="en-US" sz="1400" b="1" i="1" dirty="0" err="1" smtClean="0">
                <a:latin typeface="Arial Narrow"/>
                <a:cs typeface="Arial Narrow"/>
              </a:rPr>
              <a:t>szociológia</a:t>
            </a:r>
            <a:r>
              <a:rPr lang="en-US" sz="1400" b="1" i="1" dirty="0">
                <a:latin typeface="Arial Narrow"/>
                <a:cs typeface="Arial Narrow"/>
              </a:rPr>
              <a:t>, </a:t>
            </a:r>
            <a:r>
              <a:rPr lang="en-US" sz="1400" b="1" i="1" dirty="0" err="1">
                <a:latin typeface="Arial Narrow"/>
                <a:cs typeface="Arial Narrow"/>
              </a:rPr>
              <a:t>társadalomfilozófia</a:t>
            </a:r>
            <a:r>
              <a:rPr lang="en-US" sz="1400" b="1" i="1" dirty="0">
                <a:latin typeface="Arial Narrow"/>
                <a:cs typeface="Arial Narrow"/>
              </a:rPr>
              <a:t>, </a:t>
            </a:r>
            <a:r>
              <a:rPr lang="en-US" sz="1400" b="1" i="1" dirty="0" err="1">
                <a:latin typeface="Arial Narrow"/>
                <a:cs typeface="Arial Narrow"/>
              </a:rPr>
              <a:t>társadalomelmélet</a:t>
            </a:r>
            <a:r>
              <a:rPr lang="en-US" sz="1400" b="1" i="1" dirty="0">
                <a:latin typeface="Arial Narrow"/>
                <a:cs typeface="Arial Narrow"/>
              </a:rPr>
              <a:t>, </a:t>
            </a:r>
            <a:r>
              <a:rPr lang="en-US" sz="1400" b="1" i="1" dirty="0" err="1">
                <a:latin typeface="Arial Narrow"/>
                <a:cs typeface="Arial Narrow"/>
              </a:rPr>
              <a:t>közgazdaságtan</a:t>
            </a:r>
            <a:r>
              <a:rPr lang="en-US" sz="1400" b="1" i="1" dirty="0">
                <a:latin typeface="Arial Narrow"/>
                <a:cs typeface="Arial Narrow"/>
              </a:rPr>
              <a:t>, </a:t>
            </a:r>
            <a:endParaRPr lang="en-US" sz="1400" b="1" i="1" dirty="0" smtClean="0">
              <a:latin typeface="Arial Narrow"/>
              <a:cs typeface="Arial Narrow"/>
            </a:endParaRPr>
          </a:p>
          <a:p>
            <a:r>
              <a:rPr lang="en-US" sz="1400" b="1" i="1" dirty="0" err="1" smtClean="0">
                <a:latin typeface="Arial Narrow"/>
                <a:cs typeface="Arial Narrow"/>
              </a:rPr>
              <a:t>kommunikációelmélet</a:t>
            </a:r>
            <a:r>
              <a:rPr lang="en-US" sz="1400" b="1" i="1" dirty="0" smtClean="0">
                <a:latin typeface="Arial Narrow"/>
                <a:cs typeface="Arial Narrow"/>
              </a:rPr>
              <a:t>, </a:t>
            </a:r>
            <a:r>
              <a:rPr lang="en-US" sz="1400" b="1" i="1" dirty="0" err="1" smtClean="0">
                <a:latin typeface="Arial Narrow"/>
                <a:cs typeface="Arial Narrow"/>
              </a:rPr>
              <a:t>politikai</a:t>
            </a:r>
            <a:r>
              <a:rPr lang="en-US" sz="1400" b="1" i="1" dirty="0" smtClean="0">
                <a:latin typeface="Arial Narrow"/>
                <a:cs typeface="Arial Narrow"/>
              </a:rPr>
              <a:t> </a:t>
            </a:r>
            <a:r>
              <a:rPr lang="en-US" sz="1400" b="1" i="1" dirty="0" err="1" smtClean="0">
                <a:latin typeface="Arial Narrow"/>
                <a:cs typeface="Arial Narrow"/>
              </a:rPr>
              <a:t>antropológia</a:t>
            </a:r>
            <a:r>
              <a:rPr lang="en-US" sz="1400" b="1" i="1" dirty="0" smtClean="0">
                <a:latin typeface="Arial Narrow"/>
                <a:cs typeface="Arial Narrow"/>
              </a:rPr>
              <a:t>)</a:t>
            </a:r>
            <a:endParaRPr lang="en-US" sz="1400" b="1" i="1" dirty="0">
              <a:latin typeface="Arial Narrow"/>
              <a:cs typeface="Arial Narrow"/>
            </a:endParaRPr>
          </a:p>
          <a:p>
            <a:endParaRPr lang="en-US" sz="1400" b="1" dirty="0" smtClean="0">
              <a:latin typeface="Arial Narrow"/>
              <a:cs typeface="Arial Narrow"/>
            </a:endParaRPr>
          </a:p>
          <a:p>
            <a:r>
              <a:rPr lang="en-US" sz="1500" b="1" dirty="0">
                <a:solidFill>
                  <a:srgbClr val="CC0000"/>
                </a:solidFill>
                <a:latin typeface="Arial Black"/>
                <a:cs typeface="Arial Black"/>
              </a:rPr>
              <a:t>A</a:t>
            </a:r>
            <a:r>
              <a:rPr lang="en-US" sz="1500" b="1" dirty="0" smtClean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lang="en-US" sz="1500" b="1" dirty="0" err="1">
                <a:solidFill>
                  <a:srgbClr val="CC0000"/>
                </a:solidFill>
                <a:latin typeface="Arial Black"/>
                <a:cs typeface="Arial Black"/>
              </a:rPr>
              <a:t>politikatudomány</a:t>
            </a:r>
            <a:r>
              <a:rPr lang="en-US" sz="1500" b="1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lang="en-US" sz="1500" b="1" dirty="0" err="1">
                <a:solidFill>
                  <a:srgbClr val="CC0000"/>
                </a:solidFill>
                <a:latin typeface="Arial Black"/>
                <a:cs typeface="Arial Black"/>
              </a:rPr>
              <a:t>szakmai</a:t>
            </a:r>
            <a:r>
              <a:rPr lang="en-US" sz="1500" b="1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lang="en-US" sz="1500" b="1" dirty="0" err="1">
                <a:solidFill>
                  <a:srgbClr val="CC0000"/>
                </a:solidFill>
                <a:latin typeface="Arial Black"/>
                <a:cs typeface="Arial Black"/>
              </a:rPr>
              <a:t>ismereteit</a:t>
            </a:r>
            <a:r>
              <a:rPr lang="en-US" sz="1500" b="1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endParaRPr lang="en-US" sz="1500" b="1" dirty="0" smtClean="0">
              <a:solidFill>
                <a:srgbClr val="CC0000"/>
              </a:solidFill>
              <a:latin typeface="Arial Black"/>
              <a:cs typeface="Arial Black"/>
            </a:endParaRPr>
          </a:p>
          <a:p>
            <a:endParaRPr lang="en-US" sz="400" b="1" u="sng" dirty="0">
              <a:solidFill>
                <a:srgbClr val="CC0000"/>
              </a:solidFill>
              <a:latin typeface="Arial Black"/>
              <a:cs typeface="Arial Black"/>
            </a:endParaRPr>
          </a:p>
          <a:p>
            <a:r>
              <a:rPr lang="en-US" sz="1400" b="1" i="1" dirty="0" smtClean="0">
                <a:latin typeface="Arial Narrow"/>
                <a:cs typeface="Arial Narrow"/>
              </a:rPr>
              <a:t>(pl. </a:t>
            </a:r>
            <a:r>
              <a:rPr lang="en-US" sz="1400" b="1" i="1" dirty="0" err="1" smtClean="0">
                <a:latin typeface="Arial Narrow"/>
                <a:cs typeface="Arial Narrow"/>
              </a:rPr>
              <a:t>politikatudomány</a:t>
            </a:r>
            <a:r>
              <a:rPr lang="en-US" sz="1400" b="1" i="1" dirty="0" smtClean="0">
                <a:latin typeface="Arial Narrow"/>
                <a:cs typeface="Arial Narrow"/>
              </a:rPr>
              <a:t> </a:t>
            </a:r>
            <a:r>
              <a:rPr lang="en-US" sz="1400" b="1" i="1" dirty="0" err="1" smtClean="0">
                <a:latin typeface="Arial Narrow"/>
                <a:cs typeface="Arial Narrow"/>
              </a:rPr>
              <a:t>alapjai</a:t>
            </a:r>
            <a:r>
              <a:rPr lang="en-US" sz="1400" b="1" i="1" dirty="0" smtClean="0">
                <a:latin typeface="Arial Narrow"/>
                <a:cs typeface="Arial Narrow"/>
              </a:rPr>
              <a:t>; </a:t>
            </a:r>
            <a:r>
              <a:rPr lang="en-US" sz="1400" b="1" i="1" dirty="0" err="1" smtClean="0">
                <a:latin typeface="Arial Narrow"/>
                <a:cs typeface="Arial Narrow"/>
              </a:rPr>
              <a:t>egyetemes</a:t>
            </a:r>
            <a:r>
              <a:rPr lang="en-US" sz="1400" b="1" i="1" dirty="0" smtClean="0">
                <a:latin typeface="Arial Narrow"/>
                <a:cs typeface="Arial Narrow"/>
              </a:rPr>
              <a:t> </a:t>
            </a:r>
            <a:r>
              <a:rPr lang="en-US" sz="1400" b="1" i="1" dirty="0" err="1">
                <a:latin typeface="Arial Narrow"/>
                <a:cs typeface="Arial Narrow"/>
              </a:rPr>
              <a:t>és</a:t>
            </a:r>
            <a:r>
              <a:rPr lang="en-US" sz="1400" b="1" i="1" dirty="0">
                <a:latin typeface="Arial Narrow"/>
                <a:cs typeface="Arial Narrow"/>
              </a:rPr>
              <a:t> </a:t>
            </a:r>
            <a:r>
              <a:rPr lang="en-US" sz="1400" b="1" i="1" dirty="0" err="1">
                <a:latin typeface="Arial Narrow"/>
                <a:cs typeface="Arial Narrow"/>
              </a:rPr>
              <a:t>magyar</a:t>
            </a:r>
            <a:r>
              <a:rPr lang="en-US" sz="1400" b="1" i="1" dirty="0">
                <a:latin typeface="Arial Narrow"/>
                <a:cs typeface="Arial Narrow"/>
              </a:rPr>
              <a:t> </a:t>
            </a:r>
            <a:r>
              <a:rPr lang="en-US" sz="1400" b="1" i="1" dirty="0" err="1">
                <a:latin typeface="Arial Narrow"/>
                <a:cs typeface="Arial Narrow"/>
              </a:rPr>
              <a:t>politikai</a:t>
            </a:r>
            <a:r>
              <a:rPr lang="en-US" sz="1400" b="1" i="1" dirty="0">
                <a:latin typeface="Arial Narrow"/>
                <a:cs typeface="Arial Narrow"/>
              </a:rPr>
              <a:t> </a:t>
            </a:r>
            <a:r>
              <a:rPr lang="en-US" sz="1400" b="1" i="1" dirty="0" err="1">
                <a:latin typeface="Arial Narrow"/>
                <a:cs typeface="Arial Narrow"/>
              </a:rPr>
              <a:t>gondolkodás</a:t>
            </a:r>
            <a:r>
              <a:rPr lang="en-US" sz="1400" b="1" i="1" dirty="0">
                <a:latin typeface="Arial Narrow"/>
                <a:cs typeface="Arial Narrow"/>
              </a:rPr>
              <a:t> </a:t>
            </a:r>
            <a:r>
              <a:rPr lang="en-US" sz="1400" b="1" i="1" dirty="0" err="1" smtClean="0">
                <a:latin typeface="Arial Narrow"/>
                <a:cs typeface="Arial Narrow"/>
              </a:rPr>
              <a:t>története</a:t>
            </a:r>
            <a:r>
              <a:rPr lang="en-US" sz="1400" b="1" i="1" dirty="0" smtClean="0">
                <a:latin typeface="Arial Narrow"/>
                <a:cs typeface="Arial Narrow"/>
              </a:rPr>
              <a:t>; </a:t>
            </a:r>
            <a:r>
              <a:rPr lang="en-US" sz="1400" b="1" i="1" dirty="0">
                <a:latin typeface="Arial Narrow"/>
                <a:cs typeface="Arial Narrow"/>
              </a:rPr>
              <a:t>XX. </a:t>
            </a:r>
            <a:r>
              <a:rPr lang="en-US" sz="1400" b="1" i="1" dirty="0" err="1">
                <a:latin typeface="Arial Narrow"/>
                <a:cs typeface="Arial Narrow"/>
              </a:rPr>
              <a:t>századi</a:t>
            </a:r>
            <a:r>
              <a:rPr lang="en-US" sz="1400" b="1" i="1" dirty="0">
                <a:latin typeface="Arial Narrow"/>
                <a:cs typeface="Arial Narrow"/>
              </a:rPr>
              <a:t> </a:t>
            </a:r>
            <a:r>
              <a:rPr lang="en-US" sz="1400" b="1" i="1" dirty="0" err="1">
                <a:latin typeface="Arial Narrow"/>
                <a:cs typeface="Arial Narrow"/>
              </a:rPr>
              <a:t>társadalom</a:t>
            </a:r>
            <a:r>
              <a:rPr lang="en-US" sz="1400" b="1" i="1" dirty="0">
                <a:latin typeface="Arial Narrow"/>
                <a:cs typeface="Arial Narrow"/>
              </a:rPr>
              <a:t> </a:t>
            </a:r>
            <a:r>
              <a:rPr lang="en-US" sz="1400" b="1" i="1" dirty="0" err="1">
                <a:latin typeface="Arial Narrow"/>
                <a:cs typeface="Arial Narrow"/>
              </a:rPr>
              <a:t>és</a:t>
            </a:r>
            <a:r>
              <a:rPr lang="en-US" sz="1400" b="1" i="1" dirty="0">
                <a:latin typeface="Arial Narrow"/>
                <a:cs typeface="Arial Narrow"/>
              </a:rPr>
              <a:t> </a:t>
            </a:r>
            <a:r>
              <a:rPr lang="en-US" sz="1400" b="1" i="1" dirty="0" err="1" smtClean="0">
                <a:latin typeface="Arial Narrow"/>
                <a:cs typeface="Arial Narrow"/>
              </a:rPr>
              <a:t>politikatörténet</a:t>
            </a:r>
            <a:r>
              <a:rPr lang="en-US" sz="1400" b="1" i="1" dirty="0" smtClean="0">
                <a:latin typeface="Arial Narrow"/>
                <a:cs typeface="Arial Narrow"/>
              </a:rPr>
              <a:t>; </a:t>
            </a:r>
            <a:r>
              <a:rPr lang="en-US" sz="1400" b="1" i="1" dirty="0" err="1">
                <a:latin typeface="Arial Narrow"/>
                <a:cs typeface="Arial Narrow"/>
              </a:rPr>
              <a:t>magyar</a:t>
            </a:r>
            <a:r>
              <a:rPr lang="en-US" sz="1400" b="1" i="1" dirty="0">
                <a:latin typeface="Arial Narrow"/>
                <a:cs typeface="Arial Narrow"/>
              </a:rPr>
              <a:t> </a:t>
            </a:r>
            <a:r>
              <a:rPr lang="en-US" sz="1400" b="1" i="1" dirty="0" err="1">
                <a:latin typeface="Arial Narrow"/>
                <a:cs typeface="Arial Narrow"/>
              </a:rPr>
              <a:t>politikai</a:t>
            </a:r>
            <a:r>
              <a:rPr lang="en-US" sz="1400" b="1" i="1" dirty="0">
                <a:latin typeface="Arial Narrow"/>
                <a:cs typeface="Arial Narrow"/>
              </a:rPr>
              <a:t> </a:t>
            </a:r>
            <a:r>
              <a:rPr lang="en-US" sz="1400" b="1" i="1" dirty="0" err="1" smtClean="0">
                <a:latin typeface="Arial Narrow"/>
                <a:cs typeface="Arial Narrow"/>
              </a:rPr>
              <a:t>rendszer</a:t>
            </a:r>
            <a:r>
              <a:rPr lang="en-US" sz="1400" b="1" i="1" dirty="0" smtClean="0">
                <a:latin typeface="Arial Narrow"/>
                <a:cs typeface="Arial Narrow"/>
              </a:rPr>
              <a:t>; </a:t>
            </a:r>
            <a:r>
              <a:rPr lang="en-US" sz="1400" b="1" i="1" dirty="0" err="1" smtClean="0">
                <a:latin typeface="Arial Narrow"/>
                <a:cs typeface="Arial Narrow"/>
              </a:rPr>
              <a:t>pártok</a:t>
            </a:r>
            <a:r>
              <a:rPr lang="en-US" sz="1400" b="1" i="1" dirty="0" smtClean="0">
                <a:latin typeface="Arial Narrow"/>
                <a:cs typeface="Arial Narrow"/>
              </a:rPr>
              <a:t> </a:t>
            </a:r>
            <a:r>
              <a:rPr lang="en-US" sz="1400" b="1" i="1" dirty="0" err="1" smtClean="0">
                <a:latin typeface="Arial Narrow"/>
                <a:cs typeface="Arial Narrow"/>
              </a:rPr>
              <a:t>és</a:t>
            </a:r>
            <a:r>
              <a:rPr lang="en-US" sz="1400" b="1" i="1" dirty="0" smtClean="0">
                <a:latin typeface="Arial Narrow"/>
                <a:cs typeface="Arial Narrow"/>
              </a:rPr>
              <a:t> </a:t>
            </a:r>
            <a:r>
              <a:rPr lang="en-US" sz="1400" b="1" i="1" dirty="0" err="1" smtClean="0">
                <a:latin typeface="Arial Narrow"/>
                <a:cs typeface="Arial Narrow"/>
              </a:rPr>
              <a:t>pártrendszerek</a:t>
            </a:r>
            <a:r>
              <a:rPr lang="en-US" sz="1400" b="1" i="1" dirty="0" smtClean="0">
                <a:latin typeface="Arial Narrow"/>
                <a:cs typeface="Arial Narrow"/>
              </a:rPr>
              <a:t>; </a:t>
            </a:r>
            <a:r>
              <a:rPr lang="en-US" sz="1400" b="1" i="1" dirty="0" err="1" smtClean="0">
                <a:latin typeface="Arial Narrow"/>
                <a:cs typeface="Arial Narrow"/>
              </a:rPr>
              <a:t>demokráciaelméletek</a:t>
            </a:r>
            <a:r>
              <a:rPr lang="en-US" sz="1400" b="1" i="1" dirty="0" smtClean="0">
                <a:latin typeface="Arial Narrow"/>
                <a:cs typeface="Arial Narrow"/>
              </a:rPr>
              <a:t>; </a:t>
            </a:r>
            <a:r>
              <a:rPr lang="en-US" sz="1400" b="1" i="1" dirty="0" err="1" smtClean="0">
                <a:latin typeface="Arial Narrow"/>
                <a:cs typeface="Arial Narrow"/>
              </a:rPr>
              <a:t>jogi</a:t>
            </a:r>
            <a:r>
              <a:rPr lang="en-US" sz="1400" b="1" i="1" dirty="0" smtClean="0">
                <a:latin typeface="Arial Narrow"/>
                <a:cs typeface="Arial Narrow"/>
              </a:rPr>
              <a:t> </a:t>
            </a:r>
            <a:r>
              <a:rPr lang="en-US" sz="1400" b="1" i="1" dirty="0" err="1">
                <a:latin typeface="Arial Narrow"/>
                <a:cs typeface="Arial Narrow"/>
              </a:rPr>
              <a:t>ismeretek</a:t>
            </a:r>
            <a:r>
              <a:rPr lang="en-US" sz="1400" b="1" i="1" dirty="0">
                <a:latin typeface="Arial Narrow"/>
                <a:cs typeface="Arial Narrow"/>
              </a:rPr>
              <a:t>, </a:t>
            </a:r>
            <a:r>
              <a:rPr lang="en-US" sz="1400" b="1" i="1" dirty="0" err="1">
                <a:latin typeface="Arial Narrow"/>
                <a:cs typeface="Arial Narrow"/>
              </a:rPr>
              <a:t>nemzetközi</a:t>
            </a:r>
            <a:r>
              <a:rPr lang="en-US" sz="1400" b="1" i="1" dirty="0">
                <a:latin typeface="Arial Narrow"/>
                <a:cs typeface="Arial Narrow"/>
              </a:rPr>
              <a:t> </a:t>
            </a:r>
            <a:r>
              <a:rPr lang="en-US" sz="1400" b="1" i="1" dirty="0" err="1">
                <a:latin typeface="Arial Narrow"/>
                <a:cs typeface="Arial Narrow"/>
              </a:rPr>
              <a:t>viszonyok</a:t>
            </a:r>
            <a:r>
              <a:rPr lang="en-US" sz="1400" b="1" i="1" dirty="0">
                <a:latin typeface="Arial Narrow"/>
                <a:cs typeface="Arial Narrow"/>
              </a:rPr>
              <a:t> </a:t>
            </a:r>
            <a:r>
              <a:rPr lang="en-US" sz="1400" b="1" i="1" dirty="0" err="1" smtClean="0">
                <a:latin typeface="Arial Narrow"/>
                <a:cs typeface="Arial Narrow"/>
              </a:rPr>
              <a:t>elmélete</a:t>
            </a:r>
            <a:r>
              <a:rPr lang="en-US" sz="1400" b="1" i="1" dirty="0" smtClean="0">
                <a:latin typeface="Arial Narrow"/>
                <a:cs typeface="Arial Narrow"/>
              </a:rPr>
              <a:t>; </a:t>
            </a:r>
            <a:r>
              <a:rPr lang="en-US" sz="1400" b="1" i="1" dirty="0" err="1" smtClean="0">
                <a:latin typeface="Arial Narrow"/>
                <a:cs typeface="Arial Narrow"/>
              </a:rPr>
              <a:t>nemzetközi</a:t>
            </a:r>
            <a:r>
              <a:rPr lang="en-US" sz="1400" b="1" i="1" dirty="0" smtClean="0">
                <a:latin typeface="Arial Narrow"/>
                <a:cs typeface="Arial Narrow"/>
              </a:rPr>
              <a:t> </a:t>
            </a:r>
            <a:r>
              <a:rPr lang="en-US" sz="1400" b="1" i="1" dirty="0" err="1" smtClean="0">
                <a:latin typeface="Arial Narrow"/>
                <a:cs typeface="Arial Narrow"/>
              </a:rPr>
              <a:t>politikai</a:t>
            </a:r>
            <a:r>
              <a:rPr lang="en-US" sz="1400" b="1" i="1" dirty="0" smtClean="0">
                <a:latin typeface="Arial Narrow"/>
                <a:cs typeface="Arial Narrow"/>
              </a:rPr>
              <a:t> </a:t>
            </a:r>
            <a:r>
              <a:rPr lang="en-US" sz="1400" b="1" i="1" dirty="0" err="1" smtClean="0">
                <a:latin typeface="Arial Narrow"/>
                <a:cs typeface="Arial Narrow"/>
              </a:rPr>
              <a:t>gazdaságtan</a:t>
            </a:r>
            <a:r>
              <a:rPr lang="en-US" sz="1400" b="1" i="1" dirty="0" smtClean="0">
                <a:latin typeface="Arial Narrow"/>
                <a:cs typeface="Arial Narrow"/>
              </a:rPr>
              <a:t>; </a:t>
            </a:r>
            <a:r>
              <a:rPr lang="en-US" sz="1400" b="1" i="1" dirty="0" err="1" smtClean="0">
                <a:latin typeface="Arial Narrow"/>
                <a:cs typeface="Arial Narrow"/>
              </a:rPr>
              <a:t>biztonságpolitika</a:t>
            </a:r>
            <a:r>
              <a:rPr lang="en-US" sz="1400" b="1" i="1" dirty="0" smtClean="0">
                <a:latin typeface="Arial Narrow"/>
                <a:cs typeface="Arial Narrow"/>
              </a:rPr>
              <a:t>; EU-</a:t>
            </a:r>
            <a:r>
              <a:rPr lang="en-US" sz="1400" b="1" i="1" dirty="0" err="1" smtClean="0">
                <a:latin typeface="Arial Narrow"/>
                <a:cs typeface="Arial Narrow"/>
              </a:rPr>
              <a:t>tanulmányok</a:t>
            </a:r>
            <a:r>
              <a:rPr lang="en-US" sz="1400" b="1" i="1" dirty="0" smtClean="0">
                <a:latin typeface="Arial Narrow"/>
                <a:cs typeface="Arial Narrow"/>
              </a:rPr>
              <a:t>; </a:t>
            </a:r>
            <a:r>
              <a:rPr lang="en-US" sz="1400" b="1" i="1" dirty="0" err="1">
                <a:latin typeface="Arial Narrow"/>
                <a:cs typeface="Arial Narrow"/>
              </a:rPr>
              <a:t>módszertani</a:t>
            </a:r>
            <a:r>
              <a:rPr lang="en-US" sz="1400" b="1" i="1" dirty="0">
                <a:latin typeface="Arial Narrow"/>
                <a:cs typeface="Arial Narrow"/>
              </a:rPr>
              <a:t> </a:t>
            </a:r>
            <a:r>
              <a:rPr lang="en-US" sz="1400" b="1" i="1" dirty="0" err="1">
                <a:latin typeface="Arial Narrow"/>
                <a:cs typeface="Arial Narrow"/>
              </a:rPr>
              <a:t>ismeretek</a:t>
            </a:r>
            <a:r>
              <a:rPr lang="en-US" sz="1400" b="1" i="1" dirty="0" smtClean="0">
                <a:latin typeface="Arial Narrow"/>
                <a:cs typeface="Arial Narrow"/>
              </a:rPr>
              <a:t>)</a:t>
            </a:r>
            <a:endParaRPr lang="hu-HU" i="1" dirty="0"/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5508104" y="3789040"/>
            <a:ext cx="3519234" cy="2952328"/>
          </a:xfrm>
          <a:prstGeom prst="rect">
            <a:avLst/>
          </a:prstGeom>
          <a:blipFill rotWithShape="1">
            <a:blip r:embed="rId12"/>
            <a:tile tx="0" ty="0" sx="100000" sy="100000" flip="none" algn="tl"/>
          </a:blipFill>
          <a:ln>
            <a:solidFill>
              <a:srgbClr val="00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sz="1500" b="1" dirty="0" err="1">
                <a:solidFill>
                  <a:srgbClr val="CC0000"/>
                </a:solidFill>
                <a:latin typeface="Arial Black"/>
                <a:cs typeface="Arial Black"/>
              </a:rPr>
              <a:t>Továbbtanulási</a:t>
            </a:r>
            <a:r>
              <a:rPr lang="en-US" sz="1500" b="1" dirty="0">
                <a:solidFill>
                  <a:srgbClr val="CC0000"/>
                </a:solidFill>
                <a:latin typeface="Arial Black"/>
                <a:cs typeface="Arial Black"/>
              </a:rPr>
              <a:t> </a:t>
            </a:r>
            <a:r>
              <a:rPr lang="en-US" sz="1500" b="1" dirty="0" err="1" smtClean="0">
                <a:solidFill>
                  <a:srgbClr val="CC0000"/>
                </a:solidFill>
                <a:latin typeface="Arial Black"/>
                <a:cs typeface="Arial Black"/>
              </a:rPr>
              <a:t>lehetőségeket</a:t>
            </a:r>
            <a:r>
              <a:rPr lang="en-US" sz="1500" b="1" dirty="0" smtClean="0">
                <a:solidFill>
                  <a:srgbClr val="CC0000"/>
                </a:solidFill>
                <a:latin typeface="Arial Black"/>
                <a:cs typeface="Arial Black"/>
              </a:rPr>
              <a:t>:</a:t>
            </a:r>
            <a:endParaRPr lang="en-US" sz="1500" b="1" dirty="0">
              <a:solidFill>
                <a:srgbClr val="CC0000"/>
              </a:solidFill>
              <a:latin typeface="Arial Black"/>
              <a:cs typeface="Arial Black"/>
            </a:endParaRPr>
          </a:p>
          <a:p>
            <a:pPr marL="452438" algn="l" defTabSz="-628650">
              <a:spcBef>
                <a:spcPts val="0"/>
              </a:spcBef>
              <a:defRPr/>
            </a:pPr>
            <a:endParaRPr lang="en-US" sz="1050" b="1" u="sng" dirty="0" smtClean="0">
              <a:solidFill>
                <a:srgbClr val="000000"/>
              </a:solidFill>
            </a:endParaRPr>
          </a:p>
          <a:p>
            <a:pPr algn="l" defTabSz="-628650">
              <a:spcBef>
                <a:spcPts val="0"/>
              </a:spcBef>
              <a:defRPr/>
            </a:pPr>
            <a:r>
              <a:rPr lang="en-US" sz="1800" b="1" dirty="0" err="1">
                <a:solidFill>
                  <a:srgbClr val="0000FF"/>
                </a:solidFill>
                <a:latin typeface="Calibri" charset="0"/>
              </a:rPr>
              <a:t>Mesterszakos</a:t>
            </a:r>
            <a:r>
              <a:rPr lang="en-US" sz="1800" b="1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Calibri" charset="0"/>
              </a:rPr>
              <a:t>képzéseken</a:t>
            </a:r>
            <a:r>
              <a:rPr lang="en-US" sz="1800" b="1" dirty="0">
                <a:solidFill>
                  <a:srgbClr val="0000FF"/>
                </a:solidFill>
                <a:latin typeface="Calibri" charset="0"/>
              </a:rPr>
              <a:t> (MA): </a:t>
            </a:r>
          </a:p>
          <a:p>
            <a:pPr marL="176213" algn="l" defTabSz="-628650">
              <a:spcBef>
                <a:spcPts val="0"/>
              </a:spcBef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804863" indent="-285750" algn="l" defTabSz="-628650">
              <a:spcBef>
                <a:spcPct val="0"/>
              </a:spcBef>
              <a:buFont typeface="Arial"/>
              <a:buChar char="•"/>
              <a:defRPr/>
            </a:pPr>
            <a:r>
              <a:rPr lang="en-US" sz="1600" b="1" i="1" dirty="0" err="1">
                <a:solidFill>
                  <a:srgbClr val="000090"/>
                </a:solidFill>
                <a:latin typeface="Arial Narrow"/>
                <a:cs typeface="Arial Narrow"/>
              </a:rPr>
              <a:t>politikatudomány</a:t>
            </a:r>
            <a:r>
              <a:rPr lang="en-US" sz="1600" b="1" i="1" dirty="0">
                <a:solidFill>
                  <a:srgbClr val="000090"/>
                </a:solidFill>
                <a:latin typeface="Arial Narrow"/>
                <a:cs typeface="Arial Narrow"/>
              </a:rPr>
              <a:t>, </a:t>
            </a:r>
          </a:p>
          <a:p>
            <a:pPr marL="804863" indent="-285750" algn="l" defTabSz="-628650">
              <a:spcBef>
                <a:spcPct val="0"/>
              </a:spcBef>
              <a:buFont typeface="Arial"/>
              <a:buChar char="•"/>
              <a:defRPr/>
            </a:pPr>
            <a:r>
              <a:rPr lang="en-US" sz="1600" b="1" i="1" dirty="0" err="1">
                <a:solidFill>
                  <a:srgbClr val="000090"/>
                </a:solidFill>
                <a:latin typeface="Arial Narrow"/>
                <a:cs typeface="Arial Narrow"/>
              </a:rPr>
              <a:t>nemzetközi</a:t>
            </a:r>
            <a:r>
              <a:rPr lang="en-US" sz="1600" b="1" i="1" dirty="0">
                <a:solidFill>
                  <a:srgbClr val="000090"/>
                </a:solidFill>
                <a:latin typeface="Arial Narrow"/>
                <a:cs typeface="Arial Narrow"/>
              </a:rPr>
              <a:t> </a:t>
            </a:r>
            <a:r>
              <a:rPr lang="en-US" sz="1600" b="1" i="1" dirty="0" err="1">
                <a:solidFill>
                  <a:srgbClr val="000090"/>
                </a:solidFill>
                <a:latin typeface="Arial Narrow"/>
                <a:cs typeface="Arial Narrow"/>
              </a:rPr>
              <a:t>tanulmányok</a:t>
            </a:r>
            <a:r>
              <a:rPr lang="en-US" sz="1600" b="1" i="1" dirty="0">
                <a:solidFill>
                  <a:srgbClr val="000090"/>
                </a:solidFill>
                <a:latin typeface="Arial Narrow"/>
                <a:cs typeface="Arial Narrow"/>
              </a:rPr>
              <a:t>, </a:t>
            </a:r>
          </a:p>
          <a:p>
            <a:pPr marL="804863" indent="-285750" algn="l" defTabSz="-628650">
              <a:spcBef>
                <a:spcPct val="0"/>
              </a:spcBef>
              <a:buFont typeface="Arial"/>
              <a:buChar char="•"/>
              <a:defRPr/>
            </a:pPr>
            <a:r>
              <a:rPr lang="en-US" sz="1600" b="1" i="1" dirty="0" err="1">
                <a:solidFill>
                  <a:srgbClr val="000090"/>
                </a:solidFill>
                <a:latin typeface="Arial Narrow"/>
                <a:cs typeface="Arial Narrow"/>
              </a:rPr>
              <a:t>közgazdaságtan</a:t>
            </a:r>
            <a:r>
              <a:rPr lang="en-US" sz="1600" b="1" i="1" dirty="0">
                <a:solidFill>
                  <a:srgbClr val="000090"/>
                </a:solidFill>
                <a:latin typeface="Arial Narrow"/>
                <a:cs typeface="Arial Narrow"/>
              </a:rPr>
              <a:t>, </a:t>
            </a:r>
          </a:p>
          <a:p>
            <a:pPr marL="804863" indent="-285750" algn="l" defTabSz="-628650">
              <a:spcBef>
                <a:spcPct val="0"/>
              </a:spcBef>
              <a:buFont typeface="Arial"/>
              <a:buChar char="•"/>
              <a:defRPr/>
            </a:pPr>
            <a:r>
              <a:rPr lang="en-US" sz="1600" b="1" i="1" dirty="0" err="1">
                <a:solidFill>
                  <a:srgbClr val="000090"/>
                </a:solidFill>
                <a:latin typeface="Arial Narrow"/>
                <a:cs typeface="Arial Narrow"/>
              </a:rPr>
              <a:t>szociológia</a:t>
            </a:r>
            <a:r>
              <a:rPr lang="en-US" sz="1600" b="1" i="1" dirty="0">
                <a:solidFill>
                  <a:srgbClr val="000090"/>
                </a:solidFill>
                <a:latin typeface="Arial Narrow"/>
                <a:cs typeface="Arial Narrow"/>
              </a:rPr>
              <a:t>,</a:t>
            </a:r>
          </a:p>
          <a:p>
            <a:pPr marL="804863" indent="-285750" algn="l" defTabSz="-628650">
              <a:spcBef>
                <a:spcPct val="0"/>
              </a:spcBef>
              <a:buFont typeface="Arial"/>
              <a:buChar char="•"/>
              <a:defRPr/>
            </a:pPr>
            <a:r>
              <a:rPr lang="en-US" sz="1600" b="1" i="1" dirty="0" err="1">
                <a:solidFill>
                  <a:srgbClr val="000090"/>
                </a:solidFill>
                <a:latin typeface="Arial Narrow"/>
                <a:cs typeface="Arial Narrow"/>
              </a:rPr>
              <a:t>szociálpolitika</a:t>
            </a:r>
            <a:r>
              <a:rPr lang="en-US" sz="1600" b="1" i="1" dirty="0">
                <a:solidFill>
                  <a:srgbClr val="000090"/>
                </a:solidFill>
                <a:latin typeface="Arial Narrow"/>
                <a:cs typeface="Arial Narrow"/>
              </a:rPr>
              <a:t>, </a:t>
            </a:r>
          </a:p>
          <a:p>
            <a:pPr marL="804863" indent="-285750" algn="l" defTabSz="-628650">
              <a:spcBef>
                <a:spcPct val="0"/>
              </a:spcBef>
              <a:buFont typeface="Arial"/>
              <a:buChar char="•"/>
              <a:defRPr/>
            </a:pPr>
            <a:r>
              <a:rPr lang="en-US" sz="1600" b="1" i="1" dirty="0" err="1">
                <a:solidFill>
                  <a:srgbClr val="000090"/>
                </a:solidFill>
                <a:latin typeface="Arial Narrow"/>
                <a:cs typeface="Arial Narrow"/>
              </a:rPr>
              <a:t>kommunikáció</a:t>
            </a:r>
            <a:r>
              <a:rPr lang="en-US" sz="1600" b="1" i="1" dirty="0">
                <a:solidFill>
                  <a:srgbClr val="000090"/>
                </a:solidFill>
                <a:latin typeface="Arial Narrow"/>
                <a:cs typeface="Arial Narrow"/>
              </a:rPr>
              <a:t>,</a:t>
            </a:r>
          </a:p>
          <a:p>
            <a:pPr marL="804863" indent="-285750" algn="l" defTabSz="-628650">
              <a:spcBef>
                <a:spcPct val="0"/>
              </a:spcBef>
              <a:buFont typeface="Arial"/>
              <a:buChar char="•"/>
              <a:defRPr/>
            </a:pPr>
            <a:r>
              <a:rPr lang="en-US" sz="1600" b="1" i="1" dirty="0" err="1">
                <a:solidFill>
                  <a:srgbClr val="000090"/>
                </a:solidFill>
                <a:latin typeface="Arial Narrow"/>
                <a:cs typeface="Arial Narrow"/>
              </a:rPr>
              <a:t>médiatudomány</a:t>
            </a:r>
            <a:r>
              <a:rPr lang="en-US" sz="1600" b="1" i="1" dirty="0">
                <a:solidFill>
                  <a:srgbClr val="000090"/>
                </a:solidFill>
                <a:latin typeface="Arial Narrow"/>
                <a:cs typeface="Arial Narrow"/>
              </a:rPr>
              <a:t>, </a:t>
            </a:r>
          </a:p>
          <a:p>
            <a:pPr marL="804863" indent="-285750" algn="l" defTabSz="-628650">
              <a:spcBef>
                <a:spcPct val="0"/>
              </a:spcBef>
              <a:buFont typeface="Arial"/>
              <a:buChar char="•"/>
              <a:defRPr/>
            </a:pPr>
            <a:r>
              <a:rPr lang="en-US" sz="1600" b="1" i="1" dirty="0" err="1">
                <a:solidFill>
                  <a:srgbClr val="000090"/>
                </a:solidFill>
                <a:latin typeface="Arial Narrow"/>
                <a:cs typeface="Arial Narrow"/>
              </a:rPr>
              <a:t>nemzetközi</a:t>
            </a:r>
            <a:r>
              <a:rPr lang="en-US" sz="1600" b="1" i="1" dirty="0">
                <a:solidFill>
                  <a:srgbClr val="000090"/>
                </a:solidFill>
                <a:latin typeface="Arial Narrow"/>
                <a:cs typeface="Arial Narrow"/>
              </a:rPr>
              <a:t> </a:t>
            </a:r>
            <a:r>
              <a:rPr lang="en-US" sz="1600" b="1" i="1" dirty="0" err="1">
                <a:solidFill>
                  <a:srgbClr val="000090"/>
                </a:solidFill>
                <a:latin typeface="Arial Narrow"/>
                <a:cs typeface="Arial Narrow"/>
              </a:rPr>
              <a:t>igazgatás</a:t>
            </a:r>
            <a:endParaRPr lang="en-US" sz="1600" b="1" i="1" dirty="0">
              <a:solidFill>
                <a:srgbClr val="000090"/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10" descr="image.jpeg"/>
          <p:cNvPicPr>
            <a:picLocks noChangeAspect="1"/>
          </p:cNvPicPr>
          <p:nvPr/>
        </p:nvPicPr>
        <p:blipFill>
          <a:blip r:embed="rId13" cstate="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206" y="4437112"/>
            <a:ext cx="4886793" cy="314096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491880" y="3429000"/>
            <a:ext cx="1888209" cy="3312368"/>
            <a:chOff x="3491880" y="3429000"/>
            <a:chExt cx="1888209" cy="3312368"/>
          </a:xfrm>
        </p:grpSpPr>
        <p:pic>
          <p:nvPicPr>
            <p:cNvPr id="8" name="Picture 7" descr="170412 HELP EU Presentation.jp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45"/>
            <a:stretch/>
          </p:blipFill>
          <p:spPr>
            <a:xfrm>
              <a:off x="3491880" y="3429000"/>
              <a:ext cx="1872208" cy="15207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 descr="parlament_1280x1024.jpg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2"/>
            <a:stretch/>
          </p:blipFill>
          <p:spPr>
            <a:xfrm>
              <a:off x="3491880" y="4941168"/>
              <a:ext cx="1888209" cy="1800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5" name="Picture 14" descr="debreceni_egyetem_diploma2.jp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"/>
          <a:stretch/>
        </p:blipFill>
        <p:spPr>
          <a:xfrm flipH="1">
            <a:off x="3491880" y="4869160"/>
            <a:ext cx="1884341" cy="1841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7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7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7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7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7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7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7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7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7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8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5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8" grpId="0" animBg="1"/>
      <p:bldP spid="17" grpId="0" build="p" animBg="1"/>
      <p:bldP spid="12" grpId="0" animBg="1"/>
      <p:bldP spid="4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4&quot;/&gt;&lt;/object&gt;&lt;object type=&quot;3&quot; unique_id=&quot;10005&quot;&gt;&lt;property id=&quot;20148&quot; value=&quot;5&quot;/&gt;&lt;property id=&quot;20300&quot; value=&quot;Slide 2&quot;/&gt;&lt;property id=&quot;20307&quot; value=&quot;282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 - &amp;quot;Politikai ideológiák ábrázolása 1.&amp;#x0D;&amp;#x0A;A Jerry Pournelle-féle grafikon&amp;quot;&quot;/&gt;&lt;property id=&quot;20307&quot; value=&quot;277&quot;/&gt;&lt;/object&gt;&lt;object type=&quot;3&quot; unique_id=&quot;10009&quot;&gt;&lt;property id=&quot;20148&quot; value=&quot;5&quot;/&gt;&lt;property id=&quot;20300&quot; value=&quot;Slide 6 - &amp;quot;Politikai ideológiák ábrázolása 2.&amp;#x0D;&amp;#x0A;A David Nolan-féle grafikon&amp;quot;&quot;/&gt;&lt;property id=&quot;20307&quot; value=&quot;278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276&quot;/&gt;&lt;/object&gt;&lt;object type=&quot;3&quot; unique_id=&quot;10014&quot;&gt;&lt;property id=&quot;20148&quot; value=&quot;5&quot;/&gt;&lt;property id=&quot;20300&quot; value=&quot;Slide 11&quot;/&gt;&lt;property id=&quot;20307&quot; value=&quot;262&quot;/&gt;&lt;/object&gt;&lt;object type=&quot;3&quot; unique_id=&quot;10015&quot;&gt;&lt;property id=&quot;20148&quot; value=&quot;5&quot;/&gt;&lt;property id=&quot;20300&quot; value=&quot;Slide 12&quot;/&gt;&lt;property id=&quot;20307&quot; value=&quot;266&quot;/&gt;&lt;/object&gt;&lt;object type=&quot;3&quot; unique_id=&quot;10016&quot;&gt;&lt;property id=&quot;20148&quot; value=&quot;5&quot;/&gt;&lt;property id=&quot;20300&quot; value=&quot;Slide 13&quot;/&gt;&lt;property id=&quot;20307&quot; value=&quot;275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80&quot;/&gt;&lt;/object&gt;&lt;object type=&quot;3&quot; unique_id=&quot;10019&quot;&gt;&lt;property id=&quot;20148&quot; value=&quot;5&quot;/&gt;&lt;property id=&quot;20300&quot; value=&quot;Slide 16&quot;/&gt;&lt;property id=&quot;20307&quot; value=&quot;279&quot;/&gt;&lt;/object&gt;&lt;object type=&quot;3&quot; unique_id=&quot;10020&quot;&gt;&lt;property id=&quot;20148&quot; value=&quot;5&quot;/&gt;&lt;property id=&quot;20300&quot; value=&quot;Slide 17&quot;/&gt;&lt;property id=&quot;20307&quot; value=&quot;281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164</Words>
  <Application>Microsoft Macintosh PowerPoint</Application>
  <PresentationFormat>On-screen Show (4:3)</PresentationFormat>
  <Paragraphs>52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Zoli</dc:creator>
  <cp:lastModifiedBy>Zoltán Berényi</cp:lastModifiedBy>
  <cp:revision>307</cp:revision>
  <dcterms:created xsi:type="dcterms:W3CDTF">2010-04-20T17:27:27Z</dcterms:created>
  <dcterms:modified xsi:type="dcterms:W3CDTF">2017-10-29T19:45:48Z</dcterms:modified>
</cp:coreProperties>
</file>